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</p:sldIdLst>
  <p:sldSz cy="5143500" cx="9144000"/>
  <p:notesSz cx="6858000" cy="9144000"/>
  <p:embeddedFontLst>
    <p:embeddedFont>
      <p:font typeface="Economica"/>
      <p:regular r:id="rId56"/>
      <p:bold r:id="rId57"/>
      <p:italic r:id="rId58"/>
      <p:boldItalic r:id="rId59"/>
    </p:embeddedFont>
    <p:embeddedFont>
      <p:font typeface="Roboto"/>
      <p:regular r:id="rId60"/>
      <p:bold r:id="rId61"/>
      <p:italic r:id="rId62"/>
      <p:boldItalic r:id="rId63"/>
    </p:embeddedFont>
    <p:embeddedFont>
      <p:font typeface="Open Sans"/>
      <p:regular r:id="rId64"/>
      <p:bold r:id="rId65"/>
      <p:italic r:id="rId66"/>
      <p:boldItalic r:id="rId6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8056E472-BFC5-445D-9890-194D3D39CCAC}">
  <a:tblStyle styleId="{8056E472-BFC5-445D-9890-194D3D39CCAC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font" Target="fonts/Roboto-italic.fntdata"/><Relationship Id="rId61" Type="http://schemas.openxmlformats.org/officeDocument/2006/relationships/font" Target="fonts/Roboto-bold.fntdata"/><Relationship Id="rId20" Type="http://schemas.openxmlformats.org/officeDocument/2006/relationships/slide" Target="slides/slide14.xml"/><Relationship Id="rId64" Type="http://schemas.openxmlformats.org/officeDocument/2006/relationships/font" Target="fonts/OpenSans-regular.fntdata"/><Relationship Id="rId63" Type="http://schemas.openxmlformats.org/officeDocument/2006/relationships/font" Target="fonts/Roboto-boldItalic.fntdata"/><Relationship Id="rId22" Type="http://schemas.openxmlformats.org/officeDocument/2006/relationships/slide" Target="slides/slide16.xml"/><Relationship Id="rId66" Type="http://schemas.openxmlformats.org/officeDocument/2006/relationships/font" Target="fonts/OpenSans-italic.fntdata"/><Relationship Id="rId21" Type="http://schemas.openxmlformats.org/officeDocument/2006/relationships/slide" Target="slides/slide15.xml"/><Relationship Id="rId65" Type="http://schemas.openxmlformats.org/officeDocument/2006/relationships/font" Target="fonts/OpenSans-bold.fntdata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67" Type="http://schemas.openxmlformats.org/officeDocument/2006/relationships/font" Target="fonts/OpenSans-boldItalic.fntdata"/><Relationship Id="rId60" Type="http://schemas.openxmlformats.org/officeDocument/2006/relationships/font" Target="fonts/Roboto-regular.fntdata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font" Target="fonts/Economica-bold.fntdata"/><Relationship Id="rId12" Type="http://schemas.openxmlformats.org/officeDocument/2006/relationships/slide" Target="slides/slide6.xml"/><Relationship Id="rId56" Type="http://schemas.openxmlformats.org/officeDocument/2006/relationships/font" Target="fonts/Economica-regular.fntdata"/><Relationship Id="rId15" Type="http://schemas.openxmlformats.org/officeDocument/2006/relationships/slide" Target="slides/slide9.xml"/><Relationship Id="rId59" Type="http://schemas.openxmlformats.org/officeDocument/2006/relationships/font" Target="fonts/Economica-boldItalic.fntdata"/><Relationship Id="rId14" Type="http://schemas.openxmlformats.org/officeDocument/2006/relationships/slide" Target="slides/slide8.xml"/><Relationship Id="rId58" Type="http://schemas.openxmlformats.org/officeDocument/2006/relationships/font" Target="fonts/Economica-italic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45d5aa1c25_3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345d5aa1c25_3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3b4f9eb6f9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3b4f9eb6f9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45c8a332fe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345c8a332fe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45c8a332fe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345c8a332fe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3b4f9eb6f9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33b4f9eb6f9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45d5aa1c25_3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345d5aa1c25_3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3b57283900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3b57283900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345d5aa1c25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345d5aa1c25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45d5aa1c25_3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345d5aa1c25_3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45d5aa1c25_3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345d5aa1c25_3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33b4f9eb6f9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33b4f9eb6f9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4615d14ba4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34615d14ba4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3b4f9eb6f9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33b4f9eb6f9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33b4f9eb6f9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33b4f9eb6f9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33b4f9eb6f9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33b4f9eb6f9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33b4f9eb6f9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33b4f9eb6f9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33b4f9eb6f9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33b4f9eb6f9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345d5aa1c25_6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345d5aa1c25_6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45d5aa1c25_6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345d5aa1c25_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34615d14ba4_2_2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34615d14ba4_2_2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45c8a332fe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45c8a332fe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345c8a332fe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345c8a332fe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45d5aa1c25_6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45d5aa1c25_6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345c8a332fe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345c8a332fe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345c8a332fe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345c8a332fe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345c8a332fe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345c8a332fe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345c8a332fe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345c8a332fe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345c8a332fe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345c8a332fe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345c8a332fe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345c8a332fe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345c8a332fe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345c8a332fe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345c8a332fe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345c8a332fe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345c8a332fe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345c8a332fe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33b4f9eb6f9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33b4f9eb6f9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33b4f9eb6f9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33b4f9eb6f9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345d5aa1c25_6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345d5aa1c25_6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33b4f9eb6f9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33b4f9eb6f9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45d5aa1c25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45d5aa1c25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345d5aa1c25_4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345d5aa1c25_4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345d5aa1c25_4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345d5aa1c25_4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33b4f9eb6f9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33b4f9eb6f9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345d5aa1c25_2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345d5aa1c25_2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345d5aa1c25_6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345d5aa1c25_6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345d5aa1c25_6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345d5aa1c25_6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33b4f9eb6f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33b4f9eb6f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3b57283900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3b57283900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3b5728390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3b5728390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3b4f9eb6f9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33b4f9eb6f9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45d5aa1c25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45d5aa1c25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4013" y="756700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1" name="Google Shape;11;p2"/>
          <p:cNvSpPr/>
          <p:nvPr/>
        </p:nvSpPr>
        <p:spPr>
          <a:xfrm rot="10800000">
            <a:off x="5318350" y="32667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11"/>
          <p:cNvSpPr txBox="1"/>
          <p:nvPr>
            <p:ph hasCustomPrompt="1" type="title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/>
          <p:nvPr>
            <p:ph idx="1" type="body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" name="Google Shape;5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flipH="1">
            <a:off x="7595938" y="4602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7" name="Google Shape;17;p3"/>
          <p:cNvSpPr/>
          <p:nvPr/>
        </p:nvSpPr>
        <p:spPr>
          <a:xfrm flipH="1" rot="10800000">
            <a:off x="466425" y="35583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8" name="Google Shape;18;p3"/>
          <p:cNvSpPr txBox="1"/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5" name="Google Shape;35;p7"/>
          <p:cNvSpPr txBox="1"/>
          <p:nvPr>
            <p:ph idx="1" type="body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6" name="Google Shape;36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8"/>
          <p:cNvSpPr txBox="1"/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0" name="Google Shape;4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4" name="Google Shape;44;p9"/>
          <p:cNvSpPr txBox="1"/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" type="subTitle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idx="1" type="body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/>
        </p:txBody>
      </p:sp>
      <p:sp>
        <p:nvSpPr>
          <p:cNvPr id="50" name="Google Shape;50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ux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0.png"/><Relationship Id="rId4" Type="http://schemas.openxmlformats.org/officeDocument/2006/relationships/image" Target="../media/image3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1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6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5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8.png"/><Relationship Id="rId4" Type="http://schemas.openxmlformats.org/officeDocument/2006/relationships/image" Target="../media/image32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0.png"/><Relationship Id="rId4" Type="http://schemas.openxmlformats.org/officeDocument/2006/relationships/image" Target="../media/image29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://www.olist.com/" TargetMode="Externa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0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3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5.png"/><Relationship Id="rId4" Type="http://schemas.openxmlformats.org/officeDocument/2006/relationships/image" Target="../media/image19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8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21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17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9DAF8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title"/>
          </p:nvPr>
        </p:nvSpPr>
        <p:spPr>
          <a:xfrm>
            <a:off x="773700" y="1349250"/>
            <a:ext cx="7596600" cy="153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BUILDING END-To-END PIPELINE</a:t>
            </a:r>
            <a:endParaRPr/>
          </a:p>
        </p:txBody>
      </p:sp>
      <p:sp>
        <p:nvSpPr>
          <p:cNvPr id="63" name="Google Shape;63;p13"/>
          <p:cNvSpPr txBox="1"/>
          <p:nvPr/>
        </p:nvSpPr>
        <p:spPr>
          <a:xfrm>
            <a:off x="1969675" y="3006050"/>
            <a:ext cx="56856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900" u="sng">
                <a:solidFill>
                  <a:srgbClr val="434343"/>
                </a:solidFill>
              </a:rPr>
              <a:t>Group5</a:t>
            </a:r>
            <a:endParaRPr b="1" sz="1900" u="sng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rgbClr val="434343"/>
                </a:solidFill>
              </a:rPr>
              <a:t>Dereck MinThu, Joseph Zhou, </a:t>
            </a:r>
            <a:r>
              <a:rPr b="1" lang="en-GB" sz="1300">
                <a:solidFill>
                  <a:srgbClr val="434343"/>
                </a:solidFill>
              </a:rPr>
              <a:t>Lakshmi</a:t>
            </a:r>
            <a:r>
              <a:rPr b="1" lang="en-GB" sz="1300">
                <a:solidFill>
                  <a:srgbClr val="434343"/>
                </a:solidFill>
              </a:rPr>
              <a:t>, Tk Choi, Wendy Chung</a:t>
            </a:r>
            <a:endParaRPr b="1" sz="1300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2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Loading csv into team5brazilian GC Bucket </a:t>
            </a:r>
            <a:r>
              <a:rPr lang="en-GB" sz="2750"/>
              <a:t>(Method 2)</a:t>
            </a:r>
            <a:r>
              <a:rPr lang="en-GB" sz="3600"/>
              <a:t> </a:t>
            </a:r>
            <a:endParaRPr/>
          </a:p>
        </p:txBody>
      </p:sp>
      <p:pic>
        <p:nvPicPr>
          <p:cNvPr id="111" name="Google Shape;111;p22" title="Screenshot 2025-03-28 at 8.31.56 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7675" y="1212025"/>
            <a:ext cx="6376899" cy="3350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3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Import the csv files into GC BigQuery</a:t>
            </a:r>
            <a:endParaRPr/>
          </a:p>
        </p:txBody>
      </p:sp>
      <p:pic>
        <p:nvPicPr>
          <p:cNvPr id="117" name="Google Shape;117;p23" title="Screenshot 2025-03-28 at 8.35.04 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39850" y="1085950"/>
            <a:ext cx="2864308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Create Data Transfer in GC BigQuery (Automation)</a:t>
            </a:r>
            <a:endParaRPr/>
          </a:p>
        </p:txBody>
      </p:sp>
      <p:pic>
        <p:nvPicPr>
          <p:cNvPr id="123" name="Google Shape;123;p24" title="Screenshot 2025-03-28 at 8.36.54 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204" cy="30082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0E0E3"/>
        </a:soli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5"/>
          <p:cNvSpPr txBox="1"/>
          <p:nvPr>
            <p:ph type="title"/>
          </p:nvPr>
        </p:nvSpPr>
        <p:spPr>
          <a:xfrm>
            <a:off x="311700" y="14650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 Warehouse</a:t>
            </a:r>
            <a:endParaRPr/>
          </a:p>
        </p:txBody>
      </p:sp>
      <p:pic>
        <p:nvPicPr>
          <p:cNvPr id="129" name="Google Shape;129;p25" title="Screenshot 2025-03-28 at 7.48.29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38400" y="2559875"/>
            <a:ext cx="2467200" cy="1248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Staging Schema</a:t>
            </a:r>
            <a:endParaRPr/>
          </a:p>
        </p:txBody>
      </p:sp>
      <p:sp>
        <p:nvSpPr>
          <p:cNvPr id="135" name="Google Shape;135;p26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-GB" sz="1400">
                <a:solidFill>
                  <a:schemeClr val="dk1"/>
                </a:solidFill>
              </a:rPr>
              <a:t>Our raw data resides in Google BigQuery under the dataset named </a:t>
            </a:r>
            <a:r>
              <a:rPr b="1" lang="en-GB" sz="1400">
                <a:solidFill>
                  <a:schemeClr val="dk1"/>
                </a:solidFill>
              </a:rPr>
              <a:t>brazilian</a:t>
            </a:r>
            <a:r>
              <a:rPr lang="en-GB" sz="1400">
                <a:solidFill>
                  <a:schemeClr val="dk1"/>
                </a:solidFill>
              </a:rPr>
              <a:t> - used to stage the data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18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18"/>
              <a:buFont typeface="Arial"/>
              <a:buNone/>
            </a:pPr>
            <a:r>
              <a:rPr lang="en-GB" sz="1400">
                <a:solidFill>
                  <a:schemeClr val="dk1"/>
                </a:solidFill>
              </a:rPr>
              <a:t>Key tables we've utilized include: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GB" sz="1400">
                <a:solidFill>
                  <a:schemeClr val="dk1"/>
                </a:solidFill>
              </a:rPr>
              <a:t>customers: Contains customer information.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GB" sz="1400">
                <a:solidFill>
                  <a:schemeClr val="dk1"/>
                </a:solidFill>
              </a:rPr>
              <a:t>geolocation: Provides geographic coordinates for zip codes.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GB" sz="1400">
                <a:solidFill>
                  <a:schemeClr val="dk1"/>
                </a:solidFill>
              </a:rPr>
              <a:t>order_items: Details each item within an order.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GB" sz="1400">
                <a:solidFill>
                  <a:schemeClr val="dk1"/>
                </a:solidFill>
              </a:rPr>
              <a:t>order_payments: Contains payment information for orders.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GB" sz="1400">
                <a:solidFill>
                  <a:schemeClr val="dk1"/>
                </a:solidFill>
              </a:rPr>
              <a:t>order_reviews: Holds customer reviews for orders.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GB" sz="1400">
                <a:solidFill>
                  <a:schemeClr val="dk1"/>
                </a:solidFill>
              </a:rPr>
              <a:t>orders: Contains high-level order information.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GB" sz="1400">
                <a:solidFill>
                  <a:schemeClr val="dk1"/>
                </a:solidFill>
              </a:rPr>
              <a:t>product_category_name_translation: Provides English translations for product category names.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GB" sz="1400">
                <a:solidFill>
                  <a:schemeClr val="dk1"/>
                </a:solidFill>
              </a:rPr>
              <a:t>products: Contains product details.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GB" sz="1400">
                <a:solidFill>
                  <a:schemeClr val="dk1"/>
                </a:solidFill>
              </a:rPr>
              <a:t>sellers: Provides information about the sellers.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18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SzPts val="1018"/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7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Staging Area ERD</a:t>
            </a:r>
            <a:endParaRPr/>
          </a:p>
        </p:txBody>
      </p:sp>
      <p:sp>
        <p:nvSpPr>
          <p:cNvPr id="141" name="Google Shape;141;p27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2" name="Google Shape;142;p27" title="Screenshot 2025-03-25 at 5.04.20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69525"/>
            <a:ext cx="8520602" cy="4073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8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Star Schema</a:t>
            </a:r>
            <a:endParaRPr/>
          </a:p>
        </p:txBody>
      </p:sp>
      <p:sp>
        <p:nvSpPr>
          <p:cNvPr id="148" name="Google Shape;148;p28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92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lang="en-GB" sz="1900">
                <a:solidFill>
                  <a:schemeClr val="dk1"/>
                </a:solidFill>
              </a:rPr>
              <a:t>We've implemented a star schema to analyze our Brazilian e-commerce data.</a:t>
            </a:r>
            <a:endParaRPr sz="1900">
              <a:solidFill>
                <a:schemeClr val="dk1"/>
              </a:solidFill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lang="en-GB" sz="1900">
                <a:solidFill>
                  <a:schemeClr val="dk1"/>
                </a:solidFill>
              </a:rPr>
              <a:t>The core of our design is the </a:t>
            </a:r>
            <a:r>
              <a:rPr b="1" lang="en-GB" sz="1900">
                <a:solidFill>
                  <a:schemeClr val="dk1"/>
                </a:solidFill>
              </a:rPr>
              <a:t>fct_order_items</a:t>
            </a:r>
            <a:r>
              <a:rPr lang="en-GB" sz="1900">
                <a:solidFill>
                  <a:schemeClr val="dk1"/>
                </a:solidFill>
              </a:rPr>
              <a:t> fact table, which records details about each item in an order. </a:t>
            </a:r>
            <a:endParaRPr sz="1900">
              <a:solidFill>
                <a:schemeClr val="dk1"/>
              </a:solidFill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lang="en-GB" sz="1900">
                <a:solidFill>
                  <a:schemeClr val="dk1"/>
                </a:solidFill>
              </a:rPr>
              <a:t>This table has been chosen as </a:t>
            </a:r>
            <a:r>
              <a:rPr lang="en-GB" sz="1900">
                <a:solidFill>
                  <a:schemeClr val="dk1"/>
                </a:solidFill>
              </a:rPr>
              <a:t>the</a:t>
            </a:r>
            <a:r>
              <a:rPr lang="en-GB" sz="1900">
                <a:solidFill>
                  <a:schemeClr val="dk1"/>
                </a:solidFill>
              </a:rPr>
              <a:t> fact table due to its granularity</a:t>
            </a:r>
            <a:endParaRPr sz="1900">
              <a:solidFill>
                <a:schemeClr val="dk1"/>
              </a:solidFill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lang="en-GB" sz="1900">
                <a:solidFill>
                  <a:schemeClr val="dk1"/>
                </a:solidFill>
              </a:rPr>
              <a:t>Surrounding the fact table are several </a:t>
            </a:r>
            <a:r>
              <a:rPr b="1" lang="en-GB" sz="1900">
                <a:solidFill>
                  <a:schemeClr val="dk1"/>
                </a:solidFill>
              </a:rPr>
              <a:t>dimension tables</a:t>
            </a:r>
            <a:r>
              <a:rPr lang="en-GB" sz="1900">
                <a:solidFill>
                  <a:schemeClr val="dk1"/>
                </a:solidFill>
              </a:rPr>
              <a:t>, providing context and attributes for analysis.</a:t>
            </a:r>
            <a:endParaRPr sz="19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9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Fact Table -fct_order_items</a:t>
            </a:r>
            <a:endParaRPr/>
          </a:p>
        </p:txBody>
      </p:sp>
      <p:sp>
        <p:nvSpPr>
          <p:cNvPr id="154" name="Google Shape;154;p29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10000"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dk1"/>
                </a:solidFill>
              </a:rPr>
              <a:t>Each row in fct_order_items represents a single item within an order.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1500">
                <a:solidFill>
                  <a:schemeClr val="dk1"/>
                </a:solidFill>
              </a:rPr>
              <a:t>Key Measures:</a:t>
            </a:r>
            <a:endParaRPr b="1" sz="1500">
              <a:solidFill>
                <a:schemeClr val="dk1"/>
              </a:solidFill>
            </a:endParaRPr>
          </a:p>
          <a:p>
            <a:pPr indent="-316706" lvl="1" marL="9144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○"/>
            </a:pPr>
            <a:r>
              <a:rPr lang="en-GB" sz="1500">
                <a:solidFill>
                  <a:schemeClr val="dk1"/>
                </a:solidFill>
              </a:rPr>
              <a:t>price: The price of the individual order item.</a:t>
            </a:r>
            <a:endParaRPr sz="1500">
              <a:solidFill>
                <a:schemeClr val="dk1"/>
              </a:solidFill>
            </a:endParaRPr>
          </a:p>
          <a:p>
            <a:pPr indent="-316706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○"/>
            </a:pPr>
            <a:r>
              <a:rPr lang="en-GB" sz="1500">
                <a:solidFill>
                  <a:schemeClr val="dk1"/>
                </a:solidFill>
              </a:rPr>
              <a:t>freight_value: The shipping cost for the individual order item.</a:t>
            </a:r>
            <a:endParaRPr sz="1500">
              <a:solidFill>
                <a:schemeClr val="dk1"/>
              </a:solidFill>
            </a:endParaRPr>
          </a:p>
          <a:p>
            <a:pPr indent="-316706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○"/>
            </a:pPr>
            <a:r>
              <a:rPr lang="en-GB" sz="1500">
                <a:solidFill>
                  <a:schemeClr val="dk1"/>
                </a:solidFill>
              </a:rPr>
              <a:t>order_total: The total value of the entire order (calculated and included for convenience).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1500">
                <a:solidFill>
                  <a:schemeClr val="dk1"/>
                </a:solidFill>
              </a:rPr>
              <a:t>Foreign Keys:</a:t>
            </a:r>
            <a:r>
              <a:rPr lang="en-GB" sz="1500">
                <a:solidFill>
                  <a:schemeClr val="dk1"/>
                </a:solidFill>
              </a:rPr>
              <a:t> These columns link each order item to its related dimensions:</a:t>
            </a:r>
            <a:endParaRPr sz="1500">
              <a:solidFill>
                <a:schemeClr val="dk1"/>
              </a:solidFill>
            </a:endParaRPr>
          </a:p>
          <a:p>
            <a:pPr indent="-316706" lvl="1" marL="9144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○"/>
            </a:pPr>
            <a:r>
              <a:rPr lang="en-GB" sz="1500">
                <a:solidFill>
                  <a:schemeClr val="dk1"/>
                </a:solidFill>
              </a:rPr>
              <a:t>order_id (references dim_orders)</a:t>
            </a:r>
            <a:endParaRPr sz="1500">
              <a:solidFill>
                <a:schemeClr val="dk1"/>
              </a:solidFill>
            </a:endParaRPr>
          </a:p>
          <a:p>
            <a:pPr indent="-316706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○"/>
            </a:pPr>
            <a:r>
              <a:rPr lang="en-GB" sz="1500">
                <a:solidFill>
                  <a:schemeClr val="dk1"/>
                </a:solidFill>
              </a:rPr>
              <a:t>product_id (references dim_products)</a:t>
            </a:r>
            <a:endParaRPr sz="1500">
              <a:solidFill>
                <a:schemeClr val="dk1"/>
              </a:solidFill>
            </a:endParaRPr>
          </a:p>
          <a:p>
            <a:pPr indent="-316706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○"/>
            </a:pPr>
            <a:r>
              <a:rPr lang="en-GB" sz="1500">
                <a:solidFill>
                  <a:schemeClr val="dk1"/>
                </a:solidFill>
              </a:rPr>
              <a:t>seller_id (references dim_sellers)</a:t>
            </a:r>
            <a:endParaRPr sz="1500">
              <a:solidFill>
                <a:schemeClr val="dk1"/>
              </a:solidFill>
            </a:endParaRPr>
          </a:p>
          <a:p>
            <a:pPr indent="-316706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○"/>
            </a:pPr>
            <a:r>
              <a:rPr lang="en-GB" sz="1500">
                <a:solidFill>
                  <a:schemeClr val="dk1"/>
                </a:solidFill>
              </a:rPr>
              <a:t>customer_id (derived from dim_orders and references dim_customers)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0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Dimension Tables</a:t>
            </a:r>
            <a:endParaRPr/>
          </a:p>
        </p:txBody>
      </p:sp>
      <p:sp>
        <p:nvSpPr>
          <p:cNvPr id="160" name="Google Shape;160;p30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</a:rPr>
              <a:t>dim_customers:</a:t>
            </a:r>
            <a:r>
              <a:rPr lang="en-GB" sz="1200">
                <a:solidFill>
                  <a:schemeClr val="dk1"/>
                </a:solidFill>
              </a:rPr>
              <a:t> Provides information about the customers who placed the orders. Key attributes include customer_id(primary key), customer_unique_id, customer_city, and customer_state.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</a:rPr>
              <a:t>dim_orders:</a:t>
            </a:r>
            <a:r>
              <a:rPr lang="en-GB" sz="1200">
                <a:solidFill>
                  <a:schemeClr val="dk1"/>
                </a:solidFill>
              </a:rPr>
              <a:t> Contains details about each order. Key attributes include order_id (primary key), order_status, order_purchase_timestamp, and other relevant dates.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</a:rPr>
              <a:t>dim_products:</a:t>
            </a:r>
            <a:r>
              <a:rPr lang="en-GB" sz="1200">
                <a:solidFill>
                  <a:schemeClr val="dk1"/>
                </a:solidFill>
              </a:rPr>
              <a:t> Describes the products that were ordered. Key attributes include product_id (primary key), product_category_name, and product_category_name_english.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</a:rPr>
              <a:t>dim_sellers:</a:t>
            </a:r>
            <a:r>
              <a:rPr lang="en-GB" sz="1200">
                <a:solidFill>
                  <a:schemeClr val="dk1"/>
                </a:solidFill>
              </a:rPr>
              <a:t> Provides information about the sellers who listed the products. Key attributes include seller_id(primary key), seller_city, and seller_state.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</a:rPr>
              <a:t>dim_order_payments:</a:t>
            </a:r>
            <a:r>
              <a:rPr lang="en-GB" sz="1200">
                <a:solidFill>
                  <a:schemeClr val="dk1"/>
                </a:solidFill>
              </a:rPr>
              <a:t> Details the payment information for each order. Key attributes include order_id (foreign key), payment_type, payment_value, and payment_installments.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b="1" lang="en-GB" sz="1200">
                <a:solidFill>
                  <a:schemeClr val="dk1"/>
                </a:solidFill>
              </a:rPr>
              <a:t>dim_order_reviews:</a:t>
            </a:r>
            <a:r>
              <a:rPr lang="en-GB" sz="1200">
                <a:solidFill>
                  <a:schemeClr val="dk1"/>
                </a:solidFill>
              </a:rPr>
              <a:t> Contains customer reviews for each order. Key attributes include review_id (primary key), order_id (foreign key), review_score, and review comments.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1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Star Schema ERD</a:t>
            </a:r>
            <a:endParaRPr/>
          </a:p>
        </p:txBody>
      </p:sp>
      <p:pic>
        <p:nvPicPr>
          <p:cNvPr id="166" name="Google Shape;166;p31" title="Screenshot 2025-03-28 at 10.27.12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1575" y="633625"/>
            <a:ext cx="7678949" cy="4318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9DAF8"/>
        </a:solid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/>
          <p:nvPr>
            <p:ph type="title"/>
          </p:nvPr>
        </p:nvSpPr>
        <p:spPr>
          <a:xfrm>
            <a:off x="311700" y="2854025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2900" u="sng"/>
              <a:t>Agenda</a:t>
            </a:r>
            <a:endParaRPr sz="2900" u="sng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2200"/>
              <a:t>Data Source</a:t>
            </a:r>
            <a:endParaRPr sz="2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2200"/>
              <a:t>Overall Architecture</a:t>
            </a:r>
            <a:endParaRPr sz="2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2200"/>
              <a:t>Data Ingestion</a:t>
            </a:r>
            <a:endParaRPr sz="2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2200"/>
              <a:t>Data Warehouse</a:t>
            </a:r>
            <a:endParaRPr sz="2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2200"/>
              <a:t>Data Transformation</a:t>
            </a:r>
            <a:endParaRPr sz="2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2200"/>
              <a:t>Pipeline Automation</a:t>
            </a:r>
            <a:endParaRPr sz="2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2200"/>
              <a:t>Data Testing</a:t>
            </a:r>
            <a:endParaRPr sz="2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2200"/>
              <a:t>Exploratory Data Analysis (EDA)</a:t>
            </a:r>
            <a:endParaRPr sz="2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200"/>
              <a:t>Insights</a:t>
            </a:r>
            <a:endParaRPr sz="2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2000"/>
              <a:t> </a:t>
            </a:r>
            <a:endParaRPr sz="2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t/>
            </a:r>
            <a:endParaRPr sz="2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0E0E3"/>
        </a:solidFill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2"/>
          <p:cNvSpPr txBox="1"/>
          <p:nvPr>
            <p:ph type="title"/>
          </p:nvPr>
        </p:nvSpPr>
        <p:spPr>
          <a:xfrm>
            <a:off x="311700" y="15412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488"/>
              <a:t>Data </a:t>
            </a:r>
            <a:r>
              <a:rPr lang="en-GB" sz="4488"/>
              <a:t>Transformation</a:t>
            </a:r>
            <a:r>
              <a:rPr lang="en-GB" sz="3155"/>
              <a:t> </a:t>
            </a:r>
            <a:endParaRPr/>
          </a:p>
        </p:txBody>
      </p:sp>
      <p:pic>
        <p:nvPicPr>
          <p:cNvPr id="172" name="Google Shape;17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0125" y="2347575"/>
            <a:ext cx="3790950" cy="1276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3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Initialising the DBT project</a:t>
            </a:r>
            <a:endParaRPr/>
          </a:p>
        </p:txBody>
      </p:sp>
      <p:sp>
        <p:nvSpPr>
          <p:cNvPr id="178" name="Google Shape;178;p33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Install DBT core </a:t>
            </a:r>
            <a:r>
              <a:rPr b="1" lang="en-GB"/>
              <a:t>pip install dbt-core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Install dbt Adapter for big Query pip install dbt-bigquery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Navigate to the </a:t>
            </a:r>
            <a:r>
              <a:rPr lang="en-GB"/>
              <a:t>folder</a:t>
            </a:r>
            <a:r>
              <a:rPr lang="en-GB"/>
              <a:t> location and run in terminal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&gt; </a:t>
            </a:r>
            <a:r>
              <a:rPr lang="en-GB"/>
              <a:t>dbt init </a:t>
            </a:r>
            <a:r>
              <a:rPr b="1" lang="en-GB"/>
              <a:t>brazilian_ecommerce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This will create the necessary folder </a:t>
            </a:r>
            <a:r>
              <a:rPr lang="en-GB"/>
              <a:t>structure</a:t>
            </a:r>
            <a:r>
              <a:rPr lang="en-GB"/>
              <a:t> for the </a:t>
            </a:r>
            <a:r>
              <a:rPr lang="en-GB"/>
              <a:t>project with above name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Test your BigQuery Connection within your project folder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&gt; dbt debug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Configuration : Profiles.yml and sources.yml</a:t>
            </a:r>
            <a:endParaRPr/>
          </a:p>
        </p:txBody>
      </p:sp>
      <p:sp>
        <p:nvSpPr>
          <p:cNvPr id="184" name="Google Shape;184;p34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50">
                <a:solidFill>
                  <a:schemeClr val="dk1"/>
                </a:solidFill>
              </a:rPr>
              <a:t>brazilian_ecommerce:</a:t>
            </a:r>
            <a:endParaRPr sz="10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50">
                <a:solidFill>
                  <a:schemeClr val="dk1"/>
                </a:solidFill>
              </a:rPr>
              <a:t>  outputs:</a:t>
            </a:r>
            <a:endParaRPr sz="10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50">
                <a:solidFill>
                  <a:schemeClr val="dk1"/>
                </a:solidFill>
              </a:rPr>
              <a:t>    dev:</a:t>
            </a:r>
            <a:endParaRPr sz="10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50">
                <a:solidFill>
                  <a:schemeClr val="dk1"/>
                </a:solidFill>
              </a:rPr>
              <a:t>      dataset: olist_star_schema</a:t>
            </a:r>
            <a:endParaRPr sz="10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50">
                <a:solidFill>
                  <a:schemeClr val="dk1"/>
                </a:solidFill>
              </a:rPr>
              <a:t>      job_execution_timeout_seconds: 300</a:t>
            </a:r>
            <a:endParaRPr sz="10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50">
                <a:solidFill>
                  <a:schemeClr val="dk1"/>
                </a:solidFill>
              </a:rPr>
              <a:t>      job_retries: 1</a:t>
            </a:r>
            <a:endParaRPr sz="10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50">
                <a:solidFill>
                  <a:schemeClr val="dk1"/>
                </a:solidFill>
              </a:rPr>
              <a:t>      location: US</a:t>
            </a:r>
            <a:endParaRPr sz="10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50">
                <a:solidFill>
                  <a:schemeClr val="dk1"/>
                </a:solidFill>
              </a:rPr>
              <a:t>      method: oauth</a:t>
            </a:r>
            <a:endParaRPr sz="10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50">
                <a:solidFill>
                  <a:schemeClr val="dk1"/>
                </a:solidFill>
              </a:rPr>
              <a:t>      priority: interactive</a:t>
            </a:r>
            <a:endParaRPr sz="10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50">
                <a:solidFill>
                  <a:schemeClr val="dk1"/>
                </a:solidFill>
              </a:rPr>
              <a:t>      project: fluid-keyword-454503-a8</a:t>
            </a:r>
            <a:endParaRPr sz="10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50">
                <a:solidFill>
                  <a:schemeClr val="dk1"/>
                </a:solidFill>
              </a:rPr>
              <a:t>      threads: 1</a:t>
            </a:r>
            <a:endParaRPr sz="10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50">
                <a:solidFill>
                  <a:schemeClr val="dk1"/>
                </a:solidFill>
              </a:rPr>
              <a:t>      type: bigquery</a:t>
            </a:r>
            <a:endParaRPr sz="10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50">
                <a:solidFill>
                  <a:schemeClr val="dk1"/>
                </a:solidFill>
              </a:rPr>
              <a:t>  target: dev</a:t>
            </a:r>
            <a:endParaRPr sz="10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400">
                <a:solidFill>
                  <a:schemeClr val="dk1"/>
                </a:solidFill>
              </a:rPr>
              <a:t>Defined the raw data sources (e.g., </a:t>
            </a:r>
            <a:r>
              <a:rPr lang="en-GB" sz="1400">
                <a:solidFill>
                  <a:srgbClr val="188038"/>
                </a:solidFill>
              </a:rPr>
              <a:t>customers</a:t>
            </a:r>
            <a:r>
              <a:rPr lang="en-GB" sz="1400">
                <a:solidFill>
                  <a:schemeClr val="dk1"/>
                </a:solidFill>
              </a:rPr>
              <a:t>, </a:t>
            </a:r>
            <a:r>
              <a:rPr lang="en-GB" sz="1400">
                <a:solidFill>
                  <a:srgbClr val="188038"/>
                </a:solidFill>
              </a:rPr>
              <a:t>orders</a:t>
            </a:r>
            <a:r>
              <a:rPr lang="en-GB" sz="1400">
                <a:solidFill>
                  <a:schemeClr val="dk1"/>
                </a:solidFill>
              </a:rPr>
              <a:t>, </a:t>
            </a:r>
            <a:r>
              <a:rPr lang="en-GB" sz="1400">
                <a:solidFill>
                  <a:srgbClr val="188038"/>
                </a:solidFill>
              </a:rPr>
              <a:t>products</a:t>
            </a:r>
            <a:r>
              <a:rPr lang="en-GB" sz="1400">
                <a:solidFill>
                  <a:schemeClr val="dk1"/>
                </a:solidFill>
              </a:rPr>
              <a:t>) from the </a:t>
            </a:r>
            <a:r>
              <a:rPr lang="en-GB" sz="1400">
                <a:solidFill>
                  <a:srgbClr val="188038"/>
                </a:solidFill>
              </a:rPr>
              <a:t>brazilian</a:t>
            </a:r>
            <a:r>
              <a:rPr lang="en-GB" sz="1400">
                <a:solidFill>
                  <a:schemeClr val="dk1"/>
                </a:solidFill>
              </a:rPr>
              <a:t> dataset in BigQuery using </a:t>
            </a:r>
            <a:r>
              <a:rPr lang="en-GB" sz="1400">
                <a:solidFill>
                  <a:srgbClr val="188038"/>
                </a:solidFill>
              </a:rPr>
              <a:t>sources.yml</a:t>
            </a:r>
            <a:endParaRPr sz="1400"/>
          </a:p>
        </p:txBody>
      </p:sp>
      <p:sp>
        <p:nvSpPr>
          <p:cNvPr id="185" name="Google Shape;185;p34"/>
          <p:cNvSpPr txBox="1"/>
          <p:nvPr/>
        </p:nvSpPr>
        <p:spPr>
          <a:xfrm>
            <a:off x="4073975" y="2022400"/>
            <a:ext cx="2829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</a:rPr>
              <a:t>This goes into profiles.yml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86" name="Google Shape;186;p34"/>
          <p:cNvSpPr/>
          <p:nvPr/>
        </p:nvSpPr>
        <p:spPr>
          <a:xfrm>
            <a:off x="3140675" y="2019850"/>
            <a:ext cx="933300" cy="466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Organizing Our Models</a:t>
            </a:r>
            <a:endParaRPr/>
          </a:p>
        </p:txBody>
      </p:sp>
      <p:sp>
        <p:nvSpPr>
          <p:cNvPr id="192" name="Google Shape;192;p35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18"/>
              <a:buFont typeface="Arial"/>
              <a:buNone/>
            </a:pPr>
            <a:r>
              <a:rPr b="1" lang="en-GB" sz="1200">
                <a:solidFill>
                  <a:schemeClr val="dk1"/>
                </a:solidFill>
              </a:rPr>
              <a:t>Created a structured directory under the models folder:</a:t>
            </a:r>
            <a:endParaRPr b="1" sz="12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 sz="1100">
                <a:solidFill>
                  <a:schemeClr val="dk1"/>
                </a:solidFill>
              </a:rPr>
              <a:t>dimensions: For dimension tables.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 sz="1100">
                <a:solidFill>
                  <a:schemeClr val="dk1"/>
                </a:solidFill>
              </a:rPr>
              <a:t>facts: For the fact table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018"/>
              <a:buNone/>
            </a:pPr>
            <a:r>
              <a:rPr b="1" lang="en-GB" sz="1217">
                <a:solidFill>
                  <a:schemeClr val="dk1"/>
                </a:solidFill>
              </a:rPr>
              <a:t>Dimension Table Creation</a:t>
            </a:r>
            <a:endParaRPr b="1" sz="1217">
              <a:solidFill>
                <a:schemeClr val="dk1"/>
              </a:solidFill>
            </a:endParaRPr>
          </a:p>
          <a:p>
            <a:pPr indent="-299561" lvl="0" marL="45720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18"/>
              <a:buChar char="●"/>
            </a:pPr>
            <a:r>
              <a:rPr b="1" lang="en-GB" sz="1117">
                <a:solidFill>
                  <a:schemeClr val="dk1"/>
                </a:solidFill>
              </a:rPr>
              <a:t>dim_customers</a:t>
            </a:r>
            <a:r>
              <a:rPr lang="en-GB" sz="1117">
                <a:solidFill>
                  <a:schemeClr val="dk1"/>
                </a:solidFill>
              </a:rPr>
              <a:t>: Created a dimension table for customer information, including optional integration with geolocation data.</a:t>
            </a:r>
            <a:endParaRPr sz="1117">
              <a:solidFill>
                <a:schemeClr val="dk1"/>
              </a:solidFill>
            </a:endParaRPr>
          </a:p>
          <a:p>
            <a:pPr indent="-299561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18"/>
              <a:buChar char="●"/>
            </a:pPr>
            <a:r>
              <a:rPr b="1" lang="en-GB" sz="1117">
                <a:solidFill>
                  <a:schemeClr val="dk1"/>
                </a:solidFill>
              </a:rPr>
              <a:t>dim_orders</a:t>
            </a:r>
            <a:r>
              <a:rPr lang="en-GB" sz="1117">
                <a:solidFill>
                  <a:schemeClr val="dk1"/>
                </a:solidFill>
              </a:rPr>
              <a:t>: Created a dimension table for order-level details, </a:t>
            </a:r>
            <a:endParaRPr sz="1117">
              <a:solidFill>
                <a:schemeClr val="dk1"/>
              </a:solidFill>
            </a:endParaRPr>
          </a:p>
          <a:p>
            <a:pPr indent="-299561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18"/>
              <a:buChar char="●"/>
            </a:pPr>
            <a:r>
              <a:rPr b="1" lang="en-GB" sz="1117">
                <a:solidFill>
                  <a:schemeClr val="dk1"/>
                </a:solidFill>
              </a:rPr>
              <a:t>dim_products</a:t>
            </a:r>
            <a:r>
              <a:rPr lang="en-GB" sz="1117">
                <a:solidFill>
                  <a:schemeClr val="dk1"/>
                </a:solidFill>
              </a:rPr>
              <a:t>: Created a dimension table for product information, joining with product translation data to include English category names.</a:t>
            </a:r>
            <a:endParaRPr sz="1117">
              <a:solidFill>
                <a:schemeClr val="dk1"/>
              </a:solidFill>
            </a:endParaRPr>
          </a:p>
          <a:p>
            <a:pPr indent="-299561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18"/>
              <a:buChar char="●"/>
            </a:pPr>
            <a:r>
              <a:rPr b="1" lang="en-GB" sz="1117">
                <a:solidFill>
                  <a:schemeClr val="dk1"/>
                </a:solidFill>
              </a:rPr>
              <a:t>dim_sellers</a:t>
            </a:r>
            <a:r>
              <a:rPr lang="en-GB" sz="1117">
                <a:solidFill>
                  <a:schemeClr val="dk1"/>
                </a:solidFill>
              </a:rPr>
              <a:t>: Created a dimension table for seller information, including optional integration with geolocation data.</a:t>
            </a:r>
            <a:endParaRPr sz="1117">
              <a:solidFill>
                <a:schemeClr val="dk1"/>
              </a:solidFill>
            </a:endParaRPr>
          </a:p>
          <a:p>
            <a:pPr indent="-299561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18"/>
              <a:buChar char="●"/>
            </a:pPr>
            <a:r>
              <a:rPr b="1" lang="en-GB" sz="1117">
                <a:solidFill>
                  <a:schemeClr val="dk1"/>
                </a:solidFill>
              </a:rPr>
              <a:t>dim_order_payments</a:t>
            </a:r>
            <a:r>
              <a:rPr lang="en-GB" sz="1117">
                <a:solidFill>
                  <a:schemeClr val="dk1"/>
                </a:solidFill>
              </a:rPr>
              <a:t>: Created a dimension table for order payment details.</a:t>
            </a:r>
            <a:endParaRPr sz="1117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018"/>
              <a:buNone/>
            </a:pPr>
            <a:r>
              <a:rPr b="1" lang="en-GB" sz="1217">
                <a:solidFill>
                  <a:schemeClr val="dk1"/>
                </a:solidFill>
              </a:rPr>
              <a:t>Fact Table Creation</a:t>
            </a:r>
            <a:endParaRPr b="1" sz="1217">
              <a:solidFill>
                <a:schemeClr val="dk1"/>
              </a:solidFill>
            </a:endParaRPr>
          </a:p>
          <a:p>
            <a:pPr indent="-299561" lvl="0" marL="45720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18"/>
              <a:buChar char="●"/>
            </a:pPr>
            <a:r>
              <a:rPr b="1" lang="en-GB" sz="1117">
                <a:solidFill>
                  <a:schemeClr val="dk1"/>
                </a:solidFill>
              </a:rPr>
              <a:t>fct_order_items</a:t>
            </a:r>
            <a:r>
              <a:rPr lang="en-GB" sz="1117">
                <a:solidFill>
                  <a:schemeClr val="dk1"/>
                </a:solidFill>
              </a:rPr>
              <a:t>: Created a fact table to represent individual items within each order, linking to the dimension tables (dim_orders, dim_products, dim_sellers, and implicitly dim_customers).</a:t>
            </a:r>
            <a:endParaRPr sz="1117">
              <a:solidFill>
                <a:schemeClr val="dk1"/>
              </a:solidFill>
            </a:endParaRPr>
          </a:p>
          <a:p>
            <a:pPr indent="-299561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18"/>
              <a:buChar char="●"/>
            </a:pPr>
            <a:r>
              <a:rPr lang="en-GB" sz="1117">
                <a:solidFill>
                  <a:schemeClr val="dk1"/>
                </a:solidFill>
              </a:rPr>
              <a:t>Added </a:t>
            </a:r>
            <a:r>
              <a:rPr b="1" lang="en-GB" sz="1117">
                <a:solidFill>
                  <a:schemeClr val="dk1"/>
                </a:solidFill>
              </a:rPr>
              <a:t>derived</a:t>
            </a:r>
            <a:r>
              <a:rPr lang="en-GB" sz="1117">
                <a:solidFill>
                  <a:schemeClr val="dk1"/>
                </a:solidFill>
              </a:rPr>
              <a:t> columns order_total</a:t>
            </a:r>
            <a:endParaRPr sz="1765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DBT </a:t>
            </a:r>
            <a:r>
              <a:rPr lang="en-GB"/>
              <a:t>Documentation</a:t>
            </a:r>
            <a:endParaRPr/>
          </a:p>
        </p:txBody>
      </p:sp>
      <p:sp>
        <p:nvSpPr>
          <p:cNvPr id="198" name="Google Shape;198;p36"/>
          <p:cNvSpPr txBox="1"/>
          <p:nvPr>
            <p:ph idx="1" type="body"/>
          </p:nvPr>
        </p:nvSpPr>
        <p:spPr>
          <a:xfrm>
            <a:off x="311700" y="1152475"/>
            <a:ext cx="8520600" cy="37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chemeClr val="dk1"/>
                </a:solidFill>
              </a:rPr>
              <a:t>Create YAML files (e.g., dim_customers.yml, fct_order_items.yml) for each model to: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-GB">
                <a:solidFill>
                  <a:schemeClr val="dk1"/>
                </a:solidFill>
              </a:rPr>
              <a:t>Document the schema (column names and descriptions).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-GB">
                <a:solidFill>
                  <a:schemeClr val="dk1"/>
                </a:solidFill>
              </a:rPr>
              <a:t>Define basic data quality tests (e.g., unique, not_null).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-GB">
                <a:solidFill>
                  <a:schemeClr val="dk1"/>
                </a:solidFill>
              </a:rPr>
              <a:t>Specify foreign key relationships between tables using the relationships test.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chemeClr val="dk1"/>
                </a:solidFill>
              </a:rPr>
              <a:t>Generate documentation with &gt;dbt docs generate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chemeClr val="dk1"/>
                </a:solidFill>
              </a:rPr>
              <a:t>We can view the documentation with &gt;dbt docs serve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7"/>
          <p:cNvSpPr txBox="1"/>
          <p:nvPr>
            <p:ph type="title"/>
          </p:nvPr>
        </p:nvSpPr>
        <p:spPr>
          <a:xfrm>
            <a:off x="235500" y="140225"/>
            <a:ext cx="8520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Dbt docs          </a:t>
            </a:r>
            <a:r>
              <a:rPr lang="en-GB" sz="1911"/>
              <a:t>Lineage Graph</a:t>
            </a:r>
            <a:endParaRPr sz="1911"/>
          </a:p>
        </p:txBody>
      </p:sp>
      <p:pic>
        <p:nvPicPr>
          <p:cNvPr id="204" name="Google Shape;204;p37" title="Screenshot 2025-03-28 at 9.15.55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850" y="898700"/>
            <a:ext cx="7457603" cy="4147549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37"/>
          <p:cNvSpPr/>
          <p:nvPr/>
        </p:nvSpPr>
        <p:spPr>
          <a:xfrm>
            <a:off x="4025125" y="379200"/>
            <a:ext cx="914100" cy="233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</a:t>
            </a:r>
            <a:endParaRPr/>
          </a:p>
        </p:txBody>
      </p:sp>
      <p:pic>
        <p:nvPicPr>
          <p:cNvPr id="206" name="Google Shape;206;p37" title="Screenshot 2025-03-28 at 10.41.44 P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81375" y="3375"/>
            <a:ext cx="4127949" cy="2341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0E0E3"/>
        </a:solidFill>
      </p:bgPr>
    </p:bg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8"/>
          <p:cNvSpPr txBox="1"/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Pipeline Automation (Google Cloud Scheduler)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1075" y="402099"/>
            <a:ext cx="8478124" cy="4162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0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Create local docker image for DBT</a:t>
            </a:r>
            <a:endParaRPr/>
          </a:p>
        </p:txBody>
      </p:sp>
      <p:sp>
        <p:nvSpPr>
          <p:cNvPr id="222" name="Google Shape;222;p40"/>
          <p:cNvSpPr txBox="1"/>
          <p:nvPr>
            <p:ph idx="1" type="body"/>
          </p:nvPr>
        </p:nvSpPr>
        <p:spPr>
          <a:xfrm>
            <a:off x="311700" y="1152475"/>
            <a:ext cx="4392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en-GB"/>
              <a:t>Create DockerFile in DBT project folder</a:t>
            </a:r>
            <a:endParaRPr/>
          </a:p>
        </p:txBody>
      </p:sp>
      <p:pic>
        <p:nvPicPr>
          <p:cNvPr id="223" name="Google Shape;223;p40" title="Screenshot 2025-03-28 at 8.40.09 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927" y="1596150"/>
            <a:ext cx="3174799" cy="2972726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40"/>
          <p:cNvSpPr txBox="1"/>
          <p:nvPr/>
        </p:nvSpPr>
        <p:spPr>
          <a:xfrm>
            <a:off x="5396000" y="1208800"/>
            <a:ext cx="2796300" cy="35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FROM python:3.10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# Setting the working directory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WORKDIR /usr/app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# Copying the project files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COPY models models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COPY tests tests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COPY snapshots snapshots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COPY macros macros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COPY dbt_project.yml dbt_project.yml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COPY profiles.yml /usr/app/profiles.yml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#COPY requirements.txt requirements.txt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#COPY packages.yml packages.yml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#COPY dbt_run.py /usr/app/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# Installing dependencies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RUN pip install --upgrade pip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RUN pip install dbt-databricks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RUN pip install dbt-bigquery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RUN dbt deps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4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Create local docker image for DBT</a:t>
            </a:r>
            <a:endParaRPr/>
          </a:p>
        </p:txBody>
      </p:sp>
      <p:sp>
        <p:nvSpPr>
          <p:cNvPr id="230" name="Google Shape;230;p41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2) copy profiles.yml to DBT folder and change the credential to use service account</a:t>
            </a:r>
            <a:endParaRPr/>
          </a:p>
        </p:txBody>
      </p:sp>
      <p:pic>
        <p:nvPicPr>
          <p:cNvPr id="231" name="Google Shape;231;p41" title="Screenshot 2025-03-28 at 8.45.42 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1525" y="1667025"/>
            <a:ext cx="4721476" cy="3373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0E0E3"/>
        </a:solid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/>
          <p:nvPr>
            <p:ph type="title"/>
          </p:nvPr>
        </p:nvSpPr>
        <p:spPr>
          <a:xfrm>
            <a:off x="311700" y="19984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 Source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42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Create local docker image for DBT</a:t>
            </a:r>
            <a:endParaRPr/>
          </a:p>
        </p:txBody>
      </p:sp>
      <p:sp>
        <p:nvSpPr>
          <p:cNvPr id="237" name="Google Shape;237;p42"/>
          <p:cNvSpPr txBox="1"/>
          <p:nvPr>
            <p:ph idx="1" type="body"/>
          </p:nvPr>
        </p:nvSpPr>
        <p:spPr>
          <a:xfrm>
            <a:off x="311700" y="1152475"/>
            <a:ext cx="8520600" cy="4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3) Create artefact repository in GC</a:t>
            </a:r>
            <a:endParaRPr/>
          </a:p>
        </p:txBody>
      </p:sp>
      <p:pic>
        <p:nvPicPr>
          <p:cNvPr id="238" name="Google Shape;238;p42" title="Screenshot 2025-03-28 at 9.00.13 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950" y="1596325"/>
            <a:ext cx="7291648" cy="181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3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Create local docker image for DBT</a:t>
            </a:r>
            <a:endParaRPr/>
          </a:p>
        </p:txBody>
      </p:sp>
      <p:sp>
        <p:nvSpPr>
          <p:cNvPr id="244" name="Google Shape;244;p43"/>
          <p:cNvSpPr txBox="1"/>
          <p:nvPr/>
        </p:nvSpPr>
        <p:spPr>
          <a:xfrm>
            <a:off x="386175" y="1272725"/>
            <a:ext cx="7715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</a:rPr>
              <a:t>4) Take note of the location name, project name and repository name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245" name="Google Shape;245;p43" title="Screenshot 2025-03-28 at 9.01.36 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3425" y="1809246"/>
            <a:ext cx="5284850" cy="1978525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43"/>
          <p:cNvSpPr txBox="1"/>
          <p:nvPr/>
        </p:nvSpPr>
        <p:spPr>
          <a:xfrm>
            <a:off x="1299875" y="3974825"/>
            <a:ext cx="6284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asia-southeast1-docker.pkg.dev/fluid-keyword-454503-a8/team5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4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Create local docker image for DBT</a:t>
            </a:r>
            <a:endParaRPr/>
          </a:p>
        </p:txBody>
      </p:sp>
      <p:sp>
        <p:nvSpPr>
          <p:cNvPr id="252" name="Google Shape;252;p44"/>
          <p:cNvSpPr txBox="1"/>
          <p:nvPr>
            <p:ph idx="1" type="body"/>
          </p:nvPr>
        </p:nvSpPr>
        <p:spPr>
          <a:xfrm>
            <a:off x="228600" y="1152475"/>
            <a:ext cx="8740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5) Build the docker image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    docker build -t &lt;your-artifact-registry-repository-url&gt;:&lt;tag&gt; 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For Windows/Linux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    </a:t>
            </a:r>
            <a:r>
              <a:rPr lang="en-GB" sz="1400"/>
              <a:t>docker build -t </a:t>
            </a:r>
            <a:r>
              <a:rPr lang="en-GB" sz="1400">
                <a:solidFill>
                  <a:schemeClr val="dk1"/>
                </a:solidFill>
              </a:rPr>
              <a:t>asia-southeast1-docker.pkg.dev/fluid-keyword-454503-a8/team5/team5dbt:latest .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For Apple Silicon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/>
              <a:t>docker buildx build --platform linux/amd64 -t </a:t>
            </a:r>
            <a:r>
              <a:rPr lang="en-GB" sz="1200">
                <a:solidFill>
                  <a:schemeClr val="dk1"/>
                </a:solidFill>
              </a:rPr>
              <a:t>asia-southeast1-docker.pkg.dev/fluid-keyword-454503-a8/team5/team5dbt:latest .</a:t>
            </a:r>
            <a:endParaRPr sz="16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Push docker image to GC Artifacts</a:t>
            </a:r>
            <a:endParaRPr/>
          </a:p>
        </p:txBody>
      </p:sp>
      <p:sp>
        <p:nvSpPr>
          <p:cNvPr id="258" name="Google Shape;258;p45"/>
          <p:cNvSpPr txBox="1"/>
          <p:nvPr/>
        </p:nvSpPr>
        <p:spPr>
          <a:xfrm>
            <a:off x="486300" y="1290550"/>
            <a:ext cx="8520600" cy="16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</a:rPr>
              <a:t>6) Tag the image: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</a:rPr>
              <a:t>docker tag &lt;image-id&gt; &lt;your-artifact-registry-repository-url&gt;:&lt;tag&gt;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2"/>
                </a:solidFill>
              </a:rPr>
              <a:t>docker tag </a:t>
            </a:r>
            <a:r>
              <a:rPr lang="en-GB" sz="1300">
                <a:solidFill>
                  <a:schemeClr val="dk1"/>
                </a:solidFill>
              </a:rPr>
              <a:t>cffc9d2e1b7b </a:t>
            </a:r>
            <a:r>
              <a:rPr lang="en-GB" sz="1300">
                <a:solidFill>
                  <a:schemeClr val="dk1"/>
                </a:solidFill>
              </a:rPr>
              <a:t>asia-southeast1-docker.pkg.dev/fluid-keyword-454503-a8/team5/team5dbt:latest 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59" name="Google Shape;259;p45"/>
          <p:cNvSpPr txBox="1"/>
          <p:nvPr/>
        </p:nvSpPr>
        <p:spPr>
          <a:xfrm>
            <a:off x="486300" y="2914450"/>
            <a:ext cx="8463600" cy="15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</a:rPr>
              <a:t>7) Push the image to Artifacts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</a:rPr>
              <a:t>gcloud auth configure-docker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dk2"/>
                </a:solidFill>
              </a:rPr>
              <a:t>docker push asia-southeast1-docker.pkg.dev/fluid-keyword-454503-a8/team5/team5dbt:latest</a:t>
            </a:r>
            <a:endParaRPr sz="15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Create scheduled Jobs in GC Cloud run</a:t>
            </a:r>
            <a:endParaRPr/>
          </a:p>
        </p:txBody>
      </p:sp>
      <p:sp>
        <p:nvSpPr>
          <p:cNvPr id="265" name="Google Shape;265;p46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en-GB"/>
              <a:t>Deploy container in Job</a:t>
            </a:r>
            <a:endParaRPr/>
          </a:p>
        </p:txBody>
      </p:sp>
      <p:pic>
        <p:nvPicPr>
          <p:cNvPr id="266" name="Google Shape;266;p46" title="Screenshot 2025-03-28 at 9.28.45 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9175" y="1708376"/>
            <a:ext cx="7246623" cy="154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7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Create scheduled Jobs in GC Cloud run</a:t>
            </a:r>
            <a:endParaRPr/>
          </a:p>
        </p:txBody>
      </p:sp>
      <p:sp>
        <p:nvSpPr>
          <p:cNvPr id="272" name="Google Shape;272;p47"/>
          <p:cNvSpPr txBox="1"/>
          <p:nvPr>
            <p:ph idx="1" type="body"/>
          </p:nvPr>
        </p:nvSpPr>
        <p:spPr>
          <a:xfrm>
            <a:off x="311700" y="1152475"/>
            <a:ext cx="8520600" cy="51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2) Select the uploaded docker image</a:t>
            </a:r>
            <a:endParaRPr/>
          </a:p>
        </p:txBody>
      </p:sp>
      <p:pic>
        <p:nvPicPr>
          <p:cNvPr id="273" name="Google Shape;273;p47" title="Screenshot 2025-03-28 at 9.29.54 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8113" y="1664575"/>
            <a:ext cx="7647775" cy="3174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8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Create scheduled Jobs in GC Cloud run</a:t>
            </a:r>
            <a:endParaRPr/>
          </a:p>
        </p:txBody>
      </p:sp>
      <p:sp>
        <p:nvSpPr>
          <p:cNvPr id="279" name="Google Shape;279;p48"/>
          <p:cNvSpPr txBox="1"/>
          <p:nvPr>
            <p:ph idx="1" type="body"/>
          </p:nvPr>
        </p:nvSpPr>
        <p:spPr>
          <a:xfrm>
            <a:off x="311700" y="11524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3) Select the created job to edit the execution parameters</a:t>
            </a:r>
            <a:endParaRPr/>
          </a:p>
        </p:txBody>
      </p:sp>
      <p:pic>
        <p:nvPicPr>
          <p:cNvPr id="280" name="Google Shape;280;p48" title="Screenshot 2025-03-28 at 9.33.24 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725175"/>
            <a:ext cx="8839204" cy="22529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9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Create scheduled Jobs in GC Cloud run</a:t>
            </a:r>
            <a:endParaRPr/>
          </a:p>
        </p:txBody>
      </p:sp>
      <p:sp>
        <p:nvSpPr>
          <p:cNvPr id="286" name="Google Shape;286;p49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4) Edit the parameters</a:t>
            </a:r>
            <a:endParaRPr/>
          </a:p>
        </p:txBody>
      </p:sp>
      <p:pic>
        <p:nvPicPr>
          <p:cNvPr id="287" name="Google Shape;287;p49" title="Screenshot 2025-03-28 at 9.34.51 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7925" y="1783675"/>
            <a:ext cx="4042526" cy="98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49" title="Screenshot 2025-03-28 at 9.35.53 A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04156" y="1402750"/>
            <a:ext cx="3839871" cy="341639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9" name="Google Shape;289;p49"/>
          <p:cNvCxnSpPr/>
          <p:nvPr/>
        </p:nvCxnSpPr>
        <p:spPr>
          <a:xfrm>
            <a:off x="3675275" y="2122875"/>
            <a:ext cx="1617900" cy="1889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50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Create scheduled Jobs in GC Cloud run</a:t>
            </a:r>
            <a:endParaRPr/>
          </a:p>
        </p:txBody>
      </p:sp>
      <p:sp>
        <p:nvSpPr>
          <p:cNvPr id="295" name="Google Shape;295;p50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5) Create schedule in Cloud Scheduler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96" name="Google Shape;296;p50" title="Screenshot 2025-03-28 at 9.39.01 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1125" y="1856325"/>
            <a:ext cx="3396275" cy="165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50" title="Screenshot 2025-03-28 at 9.39.58 A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26073" y="1384050"/>
            <a:ext cx="3537750" cy="36378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8" name="Google Shape;298;p50"/>
          <p:cNvCxnSpPr>
            <a:stCxn id="296" idx="3"/>
            <a:endCxn id="297" idx="1"/>
          </p:cNvCxnSpPr>
          <p:nvPr/>
        </p:nvCxnSpPr>
        <p:spPr>
          <a:xfrm>
            <a:off x="4077400" y="2685650"/>
            <a:ext cx="1048800" cy="517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0E0E3"/>
        </a:solidFill>
      </p:bgPr>
    </p:bg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51"/>
          <p:cNvSpPr txBox="1"/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 Testing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/>
          <p:nvPr>
            <p:ph idx="1" type="body"/>
          </p:nvPr>
        </p:nvSpPr>
        <p:spPr>
          <a:xfrm>
            <a:off x="311700" y="5137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-GB" sz="1500">
                <a:solidFill>
                  <a:schemeClr val="dk1"/>
                </a:solidFill>
                <a:highlight>
                  <a:srgbClr val="FFFFFF"/>
                </a:highlight>
              </a:rPr>
              <a:t>This is a Brazilian ecommerce public dataset of orders made at </a:t>
            </a:r>
            <a:r>
              <a:rPr lang="en-GB" sz="1500">
                <a:solidFill>
                  <a:schemeClr val="dk1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Olist Store</a:t>
            </a:r>
            <a:r>
              <a:rPr lang="en-GB" sz="1500">
                <a:solidFill>
                  <a:schemeClr val="dk1"/>
                </a:solidFill>
                <a:highlight>
                  <a:srgbClr val="FFFFFF"/>
                </a:highlight>
              </a:rPr>
              <a:t>. The dataset has information of 100k orders from 2016 to 2018 made at multiple marketplaces in Brazil.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-GB" sz="1500">
                <a:solidFill>
                  <a:schemeClr val="dk1"/>
                </a:solidFill>
              </a:rPr>
              <a:t>Data Source - Brazilian E-Commerce Dataset by Olist https://www.kaggle.com/datasets/olistbr/brazilian-ecommerce</a:t>
            </a:r>
            <a:endParaRPr sz="1500">
              <a:solidFill>
                <a:schemeClr val="dk1"/>
              </a:solidFill>
            </a:endParaRPr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-GB" sz="1500">
                <a:solidFill>
                  <a:schemeClr val="dk1"/>
                </a:solidFill>
              </a:rPr>
              <a:t>Data</a:t>
            </a:r>
            <a:r>
              <a:rPr lang="en-GB" sz="1500"/>
              <a:t>set excluded</a:t>
            </a:r>
            <a:r>
              <a:rPr lang="en-GB" sz="1500">
                <a:solidFill>
                  <a:schemeClr val="dk1"/>
                </a:solidFill>
              </a:rPr>
              <a:t>,</a:t>
            </a:r>
            <a:endParaRPr sz="1500">
              <a:solidFill>
                <a:schemeClr val="dk1"/>
              </a:solidFill>
            </a:endParaRPr>
          </a:p>
          <a:p>
            <a:pPr indent="-3238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</a:pPr>
            <a:r>
              <a:rPr lang="en-GB" sz="1500">
                <a:solidFill>
                  <a:schemeClr val="dk1"/>
                </a:solidFill>
              </a:rPr>
              <a:t>olist_order_reviews_dataset.csv </a:t>
            </a:r>
            <a:endParaRPr sz="1500">
              <a:solidFill>
                <a:schemeClr val="dk1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52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&gt; DBT TEST</a:t>
            </a:r>
            <a:endParaRPr/>
          </a:p>
        </p:txBody>
      </p:sp>
      <p:sp>
        <p:nvSpPr>
          <p:cNvPr id="309" name="Google Shape;309;p52"/>
          <p:cNvSpPr txBox="1"/>
          <p:nvPr>
            <p:ph idx="1" type="body"/>
          </p:nvPr>
        </p:nvSpPr>
        <p:spPr>
          <a:xfrm>
            <a:off x="311700" y="1152475"/>
            <a:ext cx="3869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Test cases added in the respective yml files of the model tables and are executed when the dbt test command is run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750">
                <a:solidFill>
                  <a:schemeClr val="dk1"/>
                </a:solidFill>
              </a:rPr>
              <a:t>Implemented tests for null values, duplicates, referential integrity</a:t>
            </a:r>
            <a:r>
              <a:rPr lang="en-GB" sz="1850">
                <a:solidFill>
                  <a:schemeClr val="dk1"/>
                </a:solidFill>
              </a:rPr>
              <a:t> </a:t>
            </a:r>
            <a:endParaRPr sz="18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10" name="Google Shape;310;p52" title="Screenshot 2025-03-28 at 10.53.05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8975" y="97225"/>
            <a:ext cx="4783750" cy="4893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5" name="Google Shape;315;p53"/>
          <p:cNvGraphicFramePr/>
          <p:nvPr/>
        </p:nvGraphicFramePr>
        <p:xfrm>
          <a:off x="311700" y="691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{8056E472-BFC5-445D-9890-194D3D39CCAC}</a:tableStyleId>
              </a:tblPr>
              <a:tblGrid>
                <a:gridCol w="3430525"/>
                <a:gridCol w="1119225"/>
                <a:gridCol w="3212150"/>
                <a:gridCol w="982750"/>
              </a:tblGrid>
              <a:tr h="1659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Test case</a:t>
                      </a:r>
                      <a:endParaRPr sz="8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76200" marL="76200" anchor="ctr">
                    <a:lnL cap="flat" cmpd="sng" w="9525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5685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5685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Model</a:t>
                      </a:r>
                      <a:endParaRPr sz="8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76200" marL="76200" anchor="ctr">
                    <a:lnL cap="flat" cmpd="sng" w="9525">
                      <a:solidFill>
                        <a:srgbClr val="35685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5685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5685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Test Case</a:t>
                      </a:r>
                      <a:endParaRPr sz="8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76200" marL="76200" anchor="ctr">
                    <a:lnL cap="flat" cmpd="sng" w="9525">
                      <a:solidFill>
                        <a:srgbClr val="35685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5685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5685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Test Results</a:t>
                      </a:r>
                      <a:endParaRPr sz="8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76200" marL="76200" anchor="ctr">
                    <a:lnL cap="flat" cmpd="sng" w="9525">
                      <a:solidFill>
                        <a:srgbClr val="35685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56854"/>
                    </a:solidFill>
                  </a:tcPr>
                </a:tc>
              </a:tr>
              <a:tr h="301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Test whether the customer state is one of the valid Brazilian states</a:t>
                      </a:r>
                      <a:endParaRPr sz="800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76200" marL="76200" anchor="ctr">
                    <a:lnL cap="flat" cmpd="sng" w="9525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rgbClr val="2C481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dim_customers</a:t>
                      </a:r>
                      <a:endParaRPr sz="800">
                        <a:solidFill>
                          <a:srgbClr val="2C481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dbt_expectations.expect_column_values_to_be_in_set</a:t>
                      </a:r>
                      <a:endParaRPr sz="800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76200" marL="762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passed</a:t>
                      </a:r>
                      <a:endParaRPr sz="800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76200" marL="762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01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Test whether the English product category name is not null</a:t>
                      </a:r>
                      <a:endParaRPr sz="800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76200" marL="76200" anchor="ctr">
                    <a:lnL cap="flat" cmpd="sng" w="9525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rgbClr val="2A32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dim_products</a:t>
                      </a:r>
                      <a:endParaRPr sz="800">
                        <a:solidFill>
                          <a:srgbClr val="2A32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dbt_expectations.expect_column_values_to_not_be_null</a:t>
                      </a:r>
                      <a:endParaRPr sz="800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76200" marL="76200" anchor="ctr">
                    <a:lnL cap="flat" cmpd="sng" w="9525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passed</a:t>
                      </a:r>
                      <a:endParaRPr sz="800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76200" marL="76200" anchor="ctr">
                    <a:lnL cap="flat" cmpd="sng" w="9525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F8F9"/>
                    </a:solidFill>
                  </a:tcPr>
                </a:tc>
              </a:tr>
              <a:tr h="301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Test whether the order status is one of the valid order statuses</a:t>
                      </a:r>
                      <a:endParaRPr sz="800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76200" marL="76200" anchor="ctr">
                    <a:lnL cap="flat" cmpd="sng" w="9525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rgbClr val="133819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dim_orders</a:t>
                      </a:r>
                      <a:endParaRPr sz="800">
                        <a:solidFill>
                          <a:srgbClr val="133819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dbt_expectations.expect_column_values_to_be_in_set</a:t>
                      </a:r>
                      <a:endParaRPr sz="800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76200" marL="762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passed</a:t>
                      </a:r>
                      <a:endParaRPr sz="800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76200" marL="762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01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Test whether the seller state is one of the valid Brazilian states</a:t>
                      </a:r>
                      <a:endParaRPr sz="800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76200" marL="76200" anchor="ctr">
                    <a:lnL cap="flat" cmpd="sng" w="9525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rgbClr val="3F417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dim_sellers</a:t>
                      </a:r>
                      <a:endParaRPr sz="800">
                        <a:solidFill>
                          <a:srgbClr val="3F417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dbt_expectations.expect_column_values_to_be_in_set</a:t>
                      </a:r>
                      <a:endParaRPr sz="800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76200" marL="76200" anchor="ctr">
                    <a:lnL cap="flat" cmpd="sng" w="9525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Passed</a:t>
                      </a:r>
                      <a:endParaRPr sz="800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76200" marL="76200" anchor="ctr">
                    <a:lnL cap="flat" cmpd="sng" w="9525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F8F9"/>
                    </a:solidFill>
                  </a:tcPr>
                </a:tc>
              </a:tr>
              <a:tr h="301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Test whether the Portuguese product category name is not null</a:t>
                      </a:r>
                      <a:endParaRPr sz="800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76200" marL="76200" anchor="ctr">
                    <a:lnL cap="flat" cmpd="sng" w="9525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rgbClr val="2A32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dim_products</a:t>
                      </a:r>
                      <a:endParaRPr sz="800">
                        <a:solidFill>
                          <a:srgbClr val="2A32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dbt_expectations.expect_column_values_to_not_be_null</a:t>
                      </a:r>
                      <a:endParaRPr sz="800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76200" marL="762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Passed</a:t>
                      </a:r>
                      <a:endParaRPr sz="800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76200" marL="762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01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Test whether the order status is one of the valid order statuses</a:t>
                      </a:r>
                      <a:endParaRPr sz="800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76200" marL="76200" anchor="ctr">
                    <a:lnL cap="flat" cmpd="sng" w="9525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rgbClr val="133819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dim_orders</a:t>
                      </a:r>
                      <a:endParaRPr sz="800">
                        <a:solidFill>
                          <a:srgbClr val="133819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dbt_expectations.expect_column_values_to_be_in_set</a:t>
                      </a:r>
                      <a:endParaRPr sz="800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76200" marL="76200" anchor="ctr">
                    <a:lnL cap="flat" cmpd="sng" w="9525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Passed</a:t>
                      </a:r>
                      <a:endParaRPr sz="800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76200" marL="76200" anchor="ctr">
                    <a:lnL cap="flat" cmpd="sng" w="9525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F8F9"/>
                    </a:solidFill>
                  </a:tcPr>
                </a:tc>
              </a:tr>
              <a:tr h="301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Test whether the order purchase timestamp is a valid timestamp</a:t>
                      </a:r>
                      <a:endParaRPr sz="800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76200" marL="76200" anchor="ctr">
                    <a:lnL cap="flat" cmpd="sng" w="9525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rgbClr val="133819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dim_orders</a:t>
                      </a:r>
                      <a:endParaRPr sz="800">
                        <a:solidFill>
                          <a:srgbClr val="133819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dbt_expectations.expect_column_values_to_be_valid_timestamps</a:t>
                      </a:r>
                      <a:endParaRPr sz="800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76200" marL="762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Passed</a:t>
                      </a:r>
                      <a:endParaRPr sz="800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76200" marL="762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373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Test whether the order purchase timestamp is not in the future</a:t>
                      </a:r>
                      <a:endParaRPr sz="800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76200" marL="76200" anchor="ctr">
                    <a:lnL cap="flat" cmpd="sng" w="9525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rgbClr val="133819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dim_orders</a:t>
                      </a:r>
                      <a:endParaRPr sz="800">
                        <a:solidFill>
                          <a:srgbClr val="133819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dbt_expectations.expect_column_values_to_be_between</a:t>
                      </a:r>
                      <a:endParaRPr sz="800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(max_value: "CURRENT_TIMESTAMP()")</a:t>
                      </a:r>
                      <a:endParaRPr sz="800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76200" marL="76200" anchor="ctr">
                    <a:lnL cap="flat" cmpd="sng" w="9525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Passed</a:t>
                      </a:r>
                      <a:endParaRPr sz="800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76200" marL="76200" anchor="ctr">
                    <a:lnL cap="flat" cmpd="sng" w="9525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F8F9"/>
                    </a:solidFill>
                  </a:tcPr>
                </a:tc>
              </a:tr>
              <a:tr h="301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Test whether the payment type is one of the valid payment methods</a:t>
                      </a:r>
                      <a:endParaRPr sz="800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76200" marL="76200" anchor="ctr">
                    <a:lnL cap="flat" cmpd="sng" w="9525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rgbClr val="3F4528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dim_order_payments</a:t>
                      </a:r>
                      <a:endParaRPr sz="800">
                        <a:solidFill>
                          <a:srgbClr val="3F4528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dbt_expectations.expect_column_values_to_be_in_set</a:t>
                      </a:r>
                      <a:endParaRPr sz="800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76200" marL="762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Passed</a:t>
                      </a:r>
                      <a:endParaRPr sz="800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76200" marL="762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01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Test whether the number of payment installments is not negative</a:t>
                      </a:r>
                      <a:endParaRPr sz="800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76200" marL="76200" anchor="ctr">
                    <a:lnL cap="flat" cmpd="sng" w="9525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rgbClr val="3F4528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dim_order_payments</a:t>
                      </a:r>
                      <a:endParaRPr sz="800">
                        <a:solidFill>
                          <a:srgbClr val="3F4528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dbt_expectations.expect_column_values_to_be_between</a:t>
                      </a:r>
                      <a:endParaRPr sz="800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76200" marL="76200" anchor="ctr">
                    <a:lnL cap="flat" cmpd="sng" w="9525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Passed</a:t>
                      </a:r>
                      <a:endParaRPr sz="800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76200" marL="76200" anchor="ctr">
                    <a:lnL cap="flat" cmpd="sng" w="9525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F8F9"/>
                    </a:solidFill>
                  </a:tcPr>
                </a:tc>
              </a:tr>
              <a:tr h="301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Test whether the payment value is positive</a:t>
                      </a:r>
                      <a:endParaRPr sz="800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76200" marL="76200" anchor="ctr">
                    <a:lnL cap="flat" cmpd="sng" w="9525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rgbClr val="3F4528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dim_order_payments</a:t>
                      </a:r>
                      <a:endParaRPr sz="800">
                        <a:solidFill>
                          <a:srgbClr val="3F4528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dbt_expectations.expect_column_values_to_be_between</a:t>
                      </a:r>
                      <a:endParaRPr sz="800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76200" marL="762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Passed</a:t>
                      </a:r>
                      <a:endParaRPr sz="800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76200" marL="762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01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Test whether the price of the item is positive</a:t>
                      </a:r>
                      <a:endParaRPr sz="800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76200" marL="76200" anchor="ctr">
                    <a:lnL cap="flat" cmpd="sng" w="9525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rgbClr val="131D38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fct_order_items</a:t>
                      </a:r>
                      <a:endParaRPr sz="800">
                        <a:solidFill>
                          <a:srgbClr val="131D38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dbt_expectations.expect_column_values_to_be_between</a:t>
                      </a:r>
                      <a:endParaRPr sz="800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76200" marL="76200" anchor="ctr">
                    <a:lnL cap="flat" cmpd="sng" w="9525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Passed</a:t>
                      </a:r>
                      <a:endParaRPr sz="800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76200" marL="76200" anchor="ctr">
                    <a:lnL cap="flat" cmpd="sng" w="9525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F8F9"/>
                    </a:solidFill>
                  </a:tcPr>
                </a:tc>
              </a:tr>
              <a:tr h="301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Test whether the freight value of the item is positive</a:t>
                      </a:r>
                      <a:endParaRPr sz="800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76200" marL="76200" anchor="ctr">
                    <a:lnL cap="flat" cmpd="sng" w="9525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rgbClr val="131D38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fct_order_items</a:t>
                      </a:r>
                      <a:endParaRPr sz="800">
                        <a:solidFill>
                          <a:srgbClr val="131D38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dbt_expectations.expect_column_values_to_be_between</a:t>
                      </a:r>
                      <a:endParaRPr sz="800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76200" marL="762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Passed</a:t>
                      </a:r>
                      <a:endParaRPr sz="800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76200" marL="762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316" name="Google Shape;316;p53"/>
          <p:cNvSpPr txBox="1"/>
          <p:nvPr>
            <p:ph type="title"/>
          </p:nvPr>
        </p:nvSpPr>
        <p:spPr>
          <a:xfrm>
            <a:off x="235500" y="64025"/>
            <a:ext cx="8520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2320"/>
              <a:t>DBT </a:t>
            </a:r>
            <a:r>
              <a:rPr lang="en-GB" sz="2320"/>
              <a:t>Expectations</a:t>
            </a:r>
            <a:endParaRPr sz="232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0E0E3"/>
        </a:solidFill>
      </p:bgPr>
    </p:bg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54"/>
          <p:cNvSpPr txBox="1"/>
          <p:nvPr>
            <p:ph type="title"/>
          </p:nvPr>
        </p:nvSpPr>
        <p:spPr>
          <a:xfrm>
            <a:off x="311700" y="2026600"/>
            <a:ext cx="8520600" cy="38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Exploratory Data Analysis (EDA)</a:t>
            </a:r>
            <a:endParaRPr sz="600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55"/>
          <p:cNvSpPr txBox="1"/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6190"/>
              <a:buFont typeface="Arial"/>
              <a:buNone/>
            </a:pPr>
            <a:r>
              <a:rPr lang="en-GB"/>
              <a:t>Analysis 1: Monthly Sales Trends</a:t>
            </a:r>
            <a:endParaRPr/>
          </a:p>
        </p:txBody>
      </p:sp>
      <p:pic>
        <p:nvPicPr>
          <p:cNvPr id="327" name="Google Shape;327;p55" title="Monthly Sale Trend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575" y="572700"/>
            <a:ext cx="7835350" cy="4266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55"/>
          <p:cNvSpPr txBox="1"/>
          <p:nvPr/>
        </p:nvSpPr>
        <p:spPr>
          <a:xfrm>
            <a:off x="1762950" y="1445500"/>
            <a:ext cx="20448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0000"/>
                </a:solidFill>
              </a:rPr>
              <a:t>Business is on </a:t>
            </a:r>
            <a:endParaRPr sz="18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0000"/>
                </a:solidFill>
              </a:rPr>
              <a:t>exploding growth!</a:t>
            </a:r>
            <a:endParaRPr sz="1800">
              <a:solidFill>
                <a:srgbClr val="FF0000"/>
              </a:solidFill>
            </a:endParaRPr>
          </a:p>
        </p:txBody>
      </p:sp>
      <p:cxnSp>
        <p:nvCxnSpPr>
          <p:cNvPr id="329" name="Google Shape;329;p55"/>
          <p:cNvCxnSpPr/>
          <p:nvPr/>
        </p:nvCxnSpPr>
        <p:spPr>
          <a:xfrm flipH="1" rot="10800000">
            <a:off x="1807975" y="1306050"/>
            <a:ext cx="3519900" cy="2487000"/>
          </a:xfrm>
          <a:prstGeom prst="straightConnector1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56"/>
          <p:cNvSpPr txBox="1"/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6190"/>
              <a:buFont typeface="Arial"/>
              <a:buNone/>
            </a:pPr>
            <a:r>
              <a:rPr lang="en-GB"/>
              <a:t>Analysis 2: </a:t>
            </a:r>
            <a:r>
              <a:rPr lang="en-GB"/>
              <a:t>Top-Selling Products</a:t>
            </a:r>
            <a:endParaRPr/>
          </a:p>
        </p:txBody>
      </p:sp>
      <p:pic>
        <p:nvPicPr>
          <p:cNvPr id="335" name="Google Shape;335;p56" title="Top 10 Product by Valu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00" y="607025"/>
            <a:ext cx="5411618" cy="426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56" title="Top 10 Product by counts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02418" y="673425"/>
            <a:ext cx="3275183" cy="2517073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56"/>
          <p:cNvSpPr txBox="1"/>
          <p:nvPr>
            <p:ph idx="4294967295" type="body"/>
          </p:nvPr>
        </p:nvSpPr>
        <p:spPr>
          <a:xfrm>
            <a:off x="5689575" y="3190500"/>
            <a:ext cx="3206700" cy="185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10000"/>
          </a:bodyPr>
          <a:lstStyle/>
          <a:p>
            <a:pPr indent="-337264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-GB" sz="1850">
                <a:solidFill>
                  <a:schemeClr val="dk1"/>
                </a:solidFill>
              </a:rPr>
              <a:t>No electronics products in top 3</a:t>
            </a:r>
            <a:endParaRPr sz="1850">
              <a:solidFill>
                <a:schemeClr val="dk1"/>
              </a:solidFill>
            </a:endParaRPr>
          </a:p>
          <a:p>
            <a:pPr indent="-337264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-GB" sz="1850">
                <a:solidFill>
                  <a:schemeClr val="dk1"/>
                </a:solidFill>
              </a:rPr>
              <a:t>Surprise</a:t>
            </a:r>
            <a:r>
              <a:rPr lang="en-GB" sz="1850">
                <a:solidFill>
                  <a:schemeClr val="dk1"/>
                </a:solidFill>
              </a:rPr>
              <a:t> to see watches_gifts in the top 3 selling product by value</a:t>
            </a:r>
            <a:endParaRPr sz="18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p56"/>
          <p:cNvSpPr/>
          <p:nvPr/>
        </p:nvSpPr>
        <p:spPr>
          <a:xfrm>
            <a:off x="649400" y="878150"/>
            <a:ext cx="1365300" cy="29946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57"/>
          <p:cNvSpPr txBox="1"/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6190"/>
              <a:buFont typeface="Arial"/>
              <a:buNone/>
            </a:pPr>
            <a:r>
              <a:rPr lang="en-GB"/>
              <a:t>Analysis 3: </a:t>
            </a:r>
            <a:r>
              <a:rPr lang="en-GB"/>
              <a:t>Customer Segmentation by City</a:t>
            </a:r>
            <a:endParaRPr/>
          </a:p>
        </p:txBody>
      </p:sp>
      <p:pic>
        <p:nvPicPr>
          <p:cNvPr id="344" name="Google Shape;344;p57" title="Top 30 Cities HeatMap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40625"/>
            <a:ext cx="6663674" cy="4556499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57"/>
          <p:cNvSpPr txBox="1"/>
          <p:nvPr>
            <p:ph idx="4294967295" type="body"/>
          </p:nvPr>
        </p:nvSpPr>
        <p:spPr>
          <a:xfrm>
            <a:off x="6693200" y="725775"/>
            <a:ext cx="2335800" cy="86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50">
                <a:solidFill>
                  <a:schemeClr val="dk1"/>
                </a:solidFill>
              </a:rPr>
              <a:t>Sale are growing in these cities from 2017-sep.</a:t>
            </a:r>
            <a:endParaRPr sz="18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57"/>
          <p:cNvSpPr/>
          <p:nvPr/>
        </p:nvSpPr>
        <p:spPr>
          <a:xfrm>
            <a:off x="494425" y="870775"/>
            <a:ext cx="5446200" cy="3912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47" name="Google Shape;347;p57"/>
          <p:cNvCxnSpPr/>
          <p:nvPr/>
        </p:nvCxnSpPr>
        <p:spPr>
          <a:xfrm flipH="1">
            <a:off x="5940625" y="4176775"/>
            <a:ext cx="1756200" cy="222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48" name="Google Shape;348;p57"/>
          <p:cNvCxnSpPr/>
          <p:nvPr/>
        </p:nvCxnSpPr>
        <p:spPr>
          <a:xfrm flipH="1">
            <a:off x="5940625" y="3288675"/>
            <a:ext cx="1756200" cy="222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49" name="Google Shape;349;p57"/>
          <p:cNvSpPr txBox="1"/>
          <p:nvPr>
            <p:ph idx="4294967295" type="body"/>
          </p:nvPr>
        </p:nvSpPr>
        <p:spPr>
          <a:xfrm>
            <a:off x="6597275" y="2980425"/>
            <a:ext cx="2335800" cy="8607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fontScale="775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50">
                <a:solidFill>
                  <a:schemeClr val="dk1"/>
                </a:solidFill>
              </a:rPr>
              <a:t>Business are doing very good in 2nd major city</a:t>
            </a:r>
            <a:endParaRPr sz="18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p57"/>
          <p:cNvSpPr txBox="1"/>
          <p:nvPr>
            <p:ph idx="4294967295" type="body"/>
          </p:nvPr>
        </p:nvSpPr>
        <p:spPr>
          <a:xfrm>
            <a:off x="6597275" y="3841125"/>
            <a:ext cx="2335800" cy="8607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fontScale="775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50">
                <a:solidFill>
                  <a:schemeClr val="dk1"/>
                </a:solidFill>
              </a:rPr>
              <a:t>Business are doing very good in 2nd major city</a:t>
            </a:r>
            <a:endParaRPr sz="18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0E0E3"/>
        </a:solidFill>
      </p:bgPr>
    </p:bg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58"/>
          <p:cNvSpPr txBox="1"/>
          <p:nvPr>
            <p:ph type="title"/>
          </p:nvPr>
        </p:nvSpPr>
        <p:spPr>
          <a:xfrm>
            <a:off x="311700" y="18460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Insights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0" name="Google Shape;360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1575" y="152400"/>
            <a:ext cx="7141062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5" name="Google Shape;365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1275" y="457200"/>
            <a:ext cx="8632974" cy="458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EAD3"/>
        </a:solidFill>
      </p:bgPr>
    </p:bg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61"/>
          <p:cNvSpPr txBox="1"/>
          <p:nvPr>
            <p:ph type="title"/>
          </p:nvPr>
        </p:nvSpPr>
        <p:spPr>
          <a:xfrm>
            <a:off x="311700" y="1605250"/>
            <a:ext cx="8520600" cy="138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GitHub link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155" u="sng"/>
              <a:t>https://github.com/jochze-eng/Team5Module2Final</a:t>
            </a:r>
            <a:endParaRPr sz="3155" u="sng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0E0E3"/>
        </a:solid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/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Overall </a:t>
            </a:r>
            <a:r>
              <a:rPr lang="en-GB"/>
              <a:t>Architecture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09600"/>
            <a:ext cx="8839199" cy="38748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050" y="2955225"/>
            <a:ext cx="8839200" cy="198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7050" y="100850"/>
            <a:ext cx="8839200" cy="2802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0E0E3"/>
        </a:solid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0"/>
          <p:cNvSpPr txBox="1"/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 Ingestion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3125" y="668500"/>
            <a:ext cx="7446113" cy="4551201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21"/>
          <p:cNvSpPr txBox="1"/>
          <p:nvPr/>
        </p:nvSpPr>
        <p:spPr>
          <a:xfrm>
            <a:off x="155675" y="140225"/>
            <a:ext cx="7122600" cy="49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80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Loading csv file by using Meltano (Method 1) </a:t>
            </a:r>
            <a:endParaRPr sz="3800">
              <a:solidFill>
                <a:srgbClr val="000000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57BB8A"/>
      </a:accent3>
      <a:accent4>
        <a:srgbClr val="78909C"/>
      </a:accent4>
      <a:accent5>
        <a:srgbClr val="607D8B"/>
      </a:accent5>
      <a:accent6>
        <a:srgbClr val="DCE755"/>
      </a:accent6>
      <a:hlink>
        <a:srgbClr val="607D8B"/>
      </a:hlink>
      <a:folHlink>
        <a:srgbClr val="607D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